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591" r:id="rId2"/>
    <p:sldId id="597" r:id="rId3"/>
    <p:sldId id="522" r:id="rId4"/>
    <p:sldId id="529" r:id="rId5"/>
    <p:sldId id="534" r:id="rId6"/>
    <p:sldId id="599" r:id="rId7"/>
    <p:sldId id="594" r:id="rId8"/>
    <p:sldId id="602" r:id="rId9"/>
    <p:sldId id="604" r:id="rId10"/>
    <p:sldId id="530" r:id="rId11"/>
    <p:sldId id="501" r:id="rId12"/>
    <p:sldId id="531" r:id="rId13"/>
    <p:sldId id="533" r:id="rId14"/>
    <p:sldId id="545" r:id="rId15"/>
    <p:sldId id="553" r:id="rId16"/>
    <p:sldId id="536" r:id="rId17"/>
    <p:sldId id="554" r:id="rId18"/>
    <p:sldId id="555" r:id="rId19"/>
    <p:sldId id="556" r:id="rId20"/>
    <p:sldId id="557" r:id="rId21"/>
    <p:sldId id="558" r:id="rId22"/>
    <p:sldId id="560" r:id="rId23"/>
    <p:sldId id="596" r:id="rId24"/>
    <p:sldId id="543" r:id="rId25"/>
    <p:sldId id="601" r:id="rId26"/>
    <p:sldId id="605" r:id="rId27"/>
    <p:sldId id="606" r:id="rId28"/>
    <p:sldId id="607" r:id="rId29"/>
    <p:sldId id="608" r:id="rId30"/>
    <p:sldId id="588" r:id="rId31"/>
    <p:sldId id="589" r:id="rId32"/>
    <p:sldId id="609" r:id="rId3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73" autoAdjust="0"/>
    <p:restoredTop sz="84453"/>
  </p:normalViewPr>
  <p:slideViewPr>
    <p:cSldViewPr snapToGrid="0" snapToObjects="1" showGuides="1">
      <p:cViewPr varScale="1">
        <p:scale>
          <a:sx n="56" d="100"/>
          <a:sy n="56" d="100"/>
        </p:scale>
        <p:origin x="48" y="749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10/10/2016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85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4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74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8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4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5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3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0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35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H2O for Internet of Things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/>
              <a:t>joe@h2o.ai</a:t>
            </a:r>
          </a:p>
          <a:p>
            <a:r>
              <a:rPr lang="en-US" dirty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Milan</a:t>
            </a:r>
          </a:p>
          <a:p>
            <a:pPr algn="ctr"/>
            <a:r>
              <a:rPr lang="en-US" dirty="0"/>
              <a:t>Politecnico di Milano</a:t>
            </a:r>
          </a:p>
          <a:p>
            <a:pPr algn="ctr"/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October, 2016</a:t>
            </a:r>
          </a:p>
        </p:txBody>
      </p:sp>
    </p:spTree>
    <p:extLst>
      <p:ext uri="{BB962C8B-B14F-4D97-AF65-F5344CB8AC3E}">
        <p14:creationId xmlns:p14="http://schemas.microsoft.com/office/powerpoint/2010/main" val="78801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Predictive Maintenance</a:t>
            </a:r>
          </a:p>
          <a:p>
            <a:r>
              <a:rPr lang="en-US" sz="5400" dirty="0"/>
              <a:t>Step 1: R Packages</a:t>
            </a:r>
          </a:p>
        </p:txBody>
      </p:sp>
    </p:spTree>
    <p:extLst>
      <p:ext uri="{BB962C8B-B14F-4D97-AF65-F5344CB8AC3E}">
        <p14:creationId xmlns:p14="http://schemas.microsoft.com/office/powerpoint/2010/main" val="14078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03385"/>
            <a:ext cx="4038600" cy="258760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8397"/>
            <a:ext cx="4038600" cy="2877580"/>
          </a:xfrm>
        </p:spPr>
      </p:pic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Predictive Maintenance</a:t>
            </a:r>
          </a:p>
          <a:p>
            <a:r>
              <a:rPr lang="en-US" sz="5400" dirty="0"/>
              <a:t>Step 2: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46558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step_02_exploratory_analysis.R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SECOM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4552"/>
            <a:ext cx="4038600" cy="24452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14576"/>
            <a:ext cx="4038600" cy="2765223"/>
          </a:xfrm>
        </p:spPr>
      </p:pic>
      <p:sp>
        <p:nvSpPr>
          <p:cNvPr id="11" name="Rectangle 10"/>
          <p:cNvSpPr/>
          <p:nvPr/>
        </p:nvSpPr>
        <p:spPr>
          <a:xfrm>
            <a:off x="457200" y="2976671"/>
            <a:ext cx="4038600" cy="114315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8241" y="4451183"/>
            <a:ext cx="2754180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Optional (different ways to import data)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8018" y="4029238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step_02_exploratory_analysis.R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44" y="95517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Basic exploratory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28882"/>
            <a:ext cx="4038600" cy="1136611"/>
          </a:xfrm>
        </p:spPr>
      </p:pic>
      <p:sp>
        <p:nvSpPr>
          <p:cNvPr id="14" name="TextBox 13"/>
          <p:cNvSpPr txBox="1"/>
          <p:nvPr/>
        </p:nvSpPr>
        <p:spPr>
          <a:xfrm>
            <a:off x="130752" y="3676465"/>
            <a:ext cx="2832495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Convert -1 and 1 to categorical value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8700" y="3254520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492" y="1339665"/>
            <a:ext cx="2772193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3413464"/>
            <a:ext cx="4491089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5380" y="4627186"/>
            <a:ext cx="2996597" cy="276999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sz="1200" dirty="0">
                <a:solidFill>
                  <a:schemeClr val="tx1"/>
                </a:solidFill>
                <a:latin typeface="+mn-lt"/>
              </a:rPr>
              <a:t>: Imbalance dataset (only 104 fails)</a:t>
            </a:r>
          </a:p>
        </p:txBody>
      </p:sp>
    </p:spTree>
    <p:extLst>
      <p:ext uri="{BB962C8B-B14F-4D97-AF65-F5344CB8AC3E}">
        <p14:creationId xmlns:p14="http://schemas.microsoft.com/office/powerpoint/2010/main" val="202698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H2O Flow (localhost:54321)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0" y="1200150"/>
            <a:ext cx="3846139" cy="339407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10" y="1200150"/>
            <a:ext cx="3169380" cy="3394075"/>
          </a:xfrm>
        </p:spPr>
      </p:pic>
    </p:spTree>
    <p:extLst>
      <p:ext uri="{BB962C8B-B14F-4D97-AF65-F5344CB8AC3E}">
        <p14:creationId xmlns:p14="http://schemas.microsoft.com/office/powerpoint/2010/main" val="29609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40992"/>
            <a:ext cx="7953957" cy="3133784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1: Predictive Maintenance</a:t>
            </a:r>
          </a:p>
          <a:p>
            <a:r>
              <a:rPr lang="en-US" sz="5400" dirty="0"/>
              <a:t>Step 3: Building &amp; Evaluating Models</a:t>
            </a:r>
          </a:p>
        </p:txBody>
      </p:sp>
    </p:spTree>
    <p:extLst>
      <p:ext uri="{BB962C8B-B14F-4D97-AF65-F5344CB8AC3E}">
        <p14:creationId xmlns:p14="http://schemas.microsoft.com/office/powerpoint/2010/main" val="105705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4997"/>
            <a:ext cx="4038600" cy="28243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918" y="1200150"/>
            <a:ext cx="3819164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70" y="807913"/>
            <a:ext cx="398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features &amp; target</a:t>
            </a:r>
          </a:p>
        </p:txBody>
      </p:sp>
    </p:spTree>
    <p:extLst>
      <p:ext uri="{BB962C8B-B14F-4D97-AF65-F5344CB8AC3E}">
        <p14:creationId xmlns:p14="http://schemas.microsoft.com/office/powerpoint/2010/main" val="1628071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0371"/>
            <a:ext cx="4038600" cy="1453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8" y="1768641"/>
            <a:ext cx="3479800" cy="85257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848" y="2897187"/>
            <a:ext cx="3517900" cy="85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7801" y="990788"/>
            <a:ext cx="4923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data with a random seed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253" y="4119959"/>
            <a:ext cx="502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1 samples ≈ 7%</a:t>
            </a:r>
          </a:p>
        </p:txBody>
      </p:sp>
    </p:spTree>
    <p:extLst>
      <p:ext uri="{BB962C8B-B14F-4D97-AF65-F5344CB8AC3E}">
        <p14:creationId xmlns:p14="http://schemas.microsoft.com/office/powerpoint/2010/main" val="56571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85890"/>
            <a:ext cx="4038600" cy="20225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151221"/>
            <a:ext cx="4038600" cy="149193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801" y="990788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 H2O models with default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8527" y="4018756"/>
            <a:ext cx="545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H2O automatically ignores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Columns with constant values</a:t>
            </a:r>
          </a:p>
        </p:txBody>
      </p:sp>
    </p:spTree>
    <p:extLst>
      <p:ext uri="{BB962C8B-B14F-4D97-AF65-F5344CB8AC3E}">
        <p14:creationId xmlns:p14="http://schemas.microsoft.com/office/powerpoint/2010/main" val="65118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About H2O.ai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Simple Classification Task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Web Interface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H2O?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Community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Customers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Next?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New H2O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Second Talk (25 mins)</a:t>
            </a:r>
          </a:p>
          <a:p>
            <a:pPr lvl="1"/>
            <a:r>
              <a:rPr lang="en-US" dirty="0"/>
              <a:t>H2O for IoT</a:t>
            </a:r>
          </a:p>
          <a:p>
            <a:pPr lvl="2"/>
            <a:r>
              <a:rPr lang="en-US" dirty="0"/>
              <a:t>Predictive Maintenance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/>
              <a:t>H2O’s R Interface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Third Talk (25 mins)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Deep Water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Demo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 + mxnet on GPU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H2O’s Python Interface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2" y="1200150"/>
            <a:ext cx="3394075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372" y="1200150"/>
            <a:ext cx="337425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548" y="60967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summary(model_xxx)</a:t>
            </a:r>
          </a:p>
        </p:txBody>
      </p:sp>
    </p:spTree>
    <p:extLst>
      <p:ext uri="{BB962C8B-B14F-4D97-AF65-F5344CB8AC3E}">
        <p14:creationId xmlns:p14="http://schemas.microsoft.com/office/powerpoint/2010/main" val="3405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H2O Flow (localhost:54321)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8" y="1200150"/>
            <a:ext cx="2985063" cy="339407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68" y="1200150"/>
            <a:ext cx="2985063" cy="3394075"/>
          </a:xfrm>
        </p:spPr>
      </p:pic>
    </p:spTree>
    <p:extLst>
      <p:ext uri="{BB962C8B-B14F-4D97-AF65-F5344CB8AC3E}">
        <p14:creationId xmlns:p14="http://schemas.microsoft.com/office/powerpoint/2010/main" val="107886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step_03_basic_models.R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71922"/>
            <a:ext cx="4038600" cy="1250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810" y="1200150"/>
            <a:ext cx="330137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047093"/>
            <a:ext cx="3682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models with 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145746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Step 4 – Manual Tuning</a:t>
            </a:r>
          </a:p>
          <a:p>
            <a:r>
              <a:rPr lang="en-GB" dirty="0">
                <a:solidFill>
                  <a:schemeClr val="tx1"/>
                </a:solidFill>
              </a:rPr>
              <a:t>Step 5 – Early Stopping</a:t>
            </a:r>
          </a:p>
          <a:p>
            <a:r>
              <a:rPr lang="en-GB" dirty="0">
                <a:solidFill>
                  <a:schemeClr val="tx1"/>
                </a:solidFill>
              </a:rPr>
              <a:t>Step 6 – Grid Search</a:t>
            </a:r>
          </a:p>
          <a:p>
            <a:r>
              <a:rPr lang="en-GB" dirty="0">
                <a:solidFill>
                  <a:schemeClr val="tx1"/>
                </a:solidFill>
              </a:rPr>
              <a:t>Step 7 – Stacking Models (“h2oEnsemble”)</a:t>
            </a:r>
          </a:p>
          <a:p>
            <a:r>
              <a:rPr lang="en-GB" dirty="0">
                <a:solidFill>
                  <a:schemeClr val="tx1"/>
                </a:solidFill>
              </a:rPr>
              <a:t>Step 8 – Saving/Loading Models</a:t>
            </a:r>
          </a:p>
          <a:p>
            <a:r>
              <a:rPr lang="en-GB" dirty="0">
                <a:solidFill>
                  <a:schemeClr val="tx1"/>
                </a:solidFill>
              </a:rPr>
              <a:t>Please try them out later (bit.ly/h2o_milan_1)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31" y="654049"/>
            <a:ext cx="3853069" cy="2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5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Use Case 2:</a:t>
            </a:r>
          </a:p>
          <a:p>
            <a:r>
              <a:rPr lang="en-US" sz="5400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93220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(Outlier)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GB" dirty="0"/>
              <a:t>Identification of items, events or observations which do not conform to an expected pattern or other items in a dataset.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Use Cases</a:t>
            </a:r>
          </a:p>
          <a:p>
            <a:pPr lvl="1"/>
            <a:r>
              <a:rPr lang="en-GB" dirty="0"/>
              <a:t>Bank Fraud</a:t>
            </a:r>
          </a:p>
          <a:p>
            <a:pPr lvl="1"/>
            <a:r>
              <a:rPr lang="en-GB" dirty="0"/>
              <a:t>Monitoring Manufacturing Lines</a:t>
            </a:r>
          </a:p>
          <a:p>
            <a:pPr lvl="1"/>
            <a:r>
              <a:rPr lang="en-GB" dirty="0"/>
              <a:t>Machine Learning</a:t>
            </a:r>
          </a:p>
          <a:p>
            <a:pPr lvl="2"/>
            <a:r>
              <a:rPr lang="en-GB" dirty="0"/>
              <a:t>Separate dataset and build different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117" y="3657186"/>
            <a:ext cx="2225308" cy="1483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239" y="4767263"/>
            <a:ext cx="1497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www.dbta.com</a:t>
            </a:r>
          </a:p>
        </p:txBody>
      </p:sp>
    </p:spTree>
    <p:extLst>
      <p:ext uri="{BB962C8B-B14F-4D97-AF65-F5344CB8AC3E}">
        <p14:creationId xmlns:p14="http://schemas.microsoft.com/office/powerpoint/2010/main" val="114082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Autoencoder for 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163207" cy="3394472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Consider the following three-layer neural network with one hidden layer and the same number of input neurons (features) as output neurons. </a:t>
            </a:r>
          </a:p>
          <a:p>
            <a:endParaRPr lang="en-GB" dirty="0"/>
          </a:p>
          <a:p>
            <a:r>
              <a:rPr lang="en-GB" dirty="0"/>
              <a:t>The loss function is the mean squared error (MSE) between the input and the output. Hence, the network is forced to learn the identity via a nonlinear, reduced representation of the original data.</a:t>
            </a:r>
          </a:p>
          <a:p>
            <a:pPr lvl="1"/>
            <a:r>
              <a:rPr lang="en-GB" dirty="0"/>
              <a:t>e.g. High MSE = potential outliers</a:t>
            </a:r>
          </a:p>
          <a:p>
            <a:endParaRPr lang="en-GB" dirty="0"/>
          </a:p>
          <a:p>
            <a:r>
              <a:rPr lang="en-GB" dirty="0"/>
              <a:t>Such an algorithm is called a </a:t>
            </a:r>
            <a:r>
              <a:rPr lang="en-GB" b="1" dirty="0"/>
              <a:t>deep autoencoder</a:t>
            </a:r>
            <a:r>
              <a:rPr lang="en-GB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7991" y="1830332"/>
            <a:ext cx="2273417" cy="213371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9127" y="4767263"/>
            <a:ext cx="4605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https://github.com/h2oai/h2o-training-book/blob/master/hands-on_training/anomaly_detection.md</a:t>
            </a:r>
          </a:p>
        </p:txBody>
      </p:sp>
    </p:spTree>
    <p:extLst>
      <p:ext uri="{BB962C8B-B14F-4D97-AF65-F5344CB8AC3E}">
        <p14:creationId xmlns:p14="http://schemas.microsoft.com/office/powerpoint/2010/main" val="278731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Example – The Good 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9144000" cy="3800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8858" y="4764108"/>
            <a:ext cx="3926284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Samples with Low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81743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Example – The Bad 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9144000" cy="3800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4764108"/>
            <a:ext cx="4114800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Samples with High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45403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MNIST Example – The Ugly 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9144000" cy="3819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0300" y="4767263"/>
            <a:ext cx="4343400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Samples with Highest 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379903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Please go to </a:t>
            </a:r>
            <a:r>
              <a:rPr lang="en-US" sz="5400" dirty="0"/>
              <a:t>bit.ly/h2o_milan_1</a:t>
            </a:r>
          </a:p>
          <a:p>
            <a:r>
              <a:rPr lang="en-US" dirty="0">
                <a:solidFill>
                  <a:schemeClr val="tx1"/>
                </a:solidFill>
              </a:rPr>
              <a:t>subfolders</a:t>
            </a:r>
          </a:p>
          <a:p>
            <a:pPr lvl="1"/>
            <a:r>
              <a:rPr lang="en-US" dirty="0"/>
              <a:t>iot_use_case_1</a:t>
            </a:r>
          </a:p>
          <a:p>
            <a:pPr lvl="1"/>
            <a:r>
              <a:rPr lang="en-US" dirty="0"/>
              <a:t>iot_use_case_2</a:t>
            </a:r>
          </a:p>
          <a:p>
            <a:endParaRPr lang="en-US" sz="4400" dirty="0"/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use_case_2_anomaly_detection.R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" y="1200150"/>
            <a:ext cx="3700986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12" y="1200150"/>
            <a:ext cx="36465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4844211" y="3077544"/>
            <a:ext cx="3646574" cy="13729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844211" y="2376888"/>
            <a:ext cx="3646576" cy="13530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94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use_case_2_anomaly_detection.R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9283"/>
            <a:ext cx="4038600" cy="29358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705" y="905097"/>
            <a:ext cx="4038600" cy="217463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03" y="3562749"/>
            <a:ext cx="4052102" cy="721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77726" y="1318661"/>
            <a:ext cx="409074" cy="39463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34013" y="1713297"/>
            <a:ext cx="39463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24603" y="1429283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your own cut-off 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1" y="905097"/>
            <a:ext cx="2488324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Build a Deep Autoencoder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0725" y="3255110"/>
            <a:ext cx="1718441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Look at the MSE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497" y="4284241"/>
            <a:ext cx="1718441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Define cut-off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8682" y="4306965"/>
            <a:ext cx="2191407" cy="3385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Outliers identified</a:t>
            </a:r>
          </a:p>
        </p:txBody>
      </p:sp>
    </p:spTree>
    <p:extLst>
      <p:ext uri="{BB962C8B-B14F-4D97-AF65-F5344CB8AC3E}">
        <p14:creationId xmlns:p14="http://schemas.microsoft.com/office/powerpoint/2010/main" val="26768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Second Talk – 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Milan</a:t>
            </a:r>
          </a:p>
          <a:p>
            <a:r>
              <a:rPr lang="en-US" dirty="0">
                <a:solidFill>
                  <a:schemeClr val="tx1"/>
                </a:solidFill>
              </a:rPr>
              <a:t>Gianmario Spacagna</a:t>
            </a:r>
          </a:p>
          <a:p>
            <a:r>
              <a:rPr lang="en-US" dirty="0">
                <a:solidFill>
                  <a:schemeClr val="tx1"/>
                </a:solidFill>
              </a:rPr>
              <a:t>Politecnico di Milano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  <a:p>
            <a:pPr lvl="1"/>
            <a:r>
              <a:rPr lang="en-US" dirty="0"/>
              <a:t>bit.ly/h2o_milan_1</a:t>
            </a:r>
          </a:p>
          <a:p>
            <a:pPr lvl="1"/>
            <a:r>
              <a:rPr lang="en-US" dirty="0"/>
              <a:t>www.h2o.ai</a:t>
            </a:r>
          </a:p>
          <a:p>
            <a:pPr lvl="1"/>
            <a:r>
              <a:rPr lang="en-US" dirty="0"/>
              <a:t>docs.h2o.ai</a:t>
            </a:r>
          </a:p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0085" y="2686770"/>
            <a:ext cx="2492829" cy="22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572687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Use Case 1</a:t>
            </a:r>
          </a:p>
          <a:p>
            <a:r>
              <a:rPr lang="en-US" sz="5400" dirty="0"/>
              <a:t>Predictive Maintenance</a:t>
            </a:r>
          </a:p>
        </p:txBody>
      </p:sp>
    </p:spTree>
    <p:extLst>
      <p:ext uri="{BB962C8B-B14F-4D97-AF65-F5344CB8AC3E}">
        <p14:creationId xmlns:p14="http://schemas.microsoft.com/office/powerpoint/2010/main" val="6323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Use Case 1: SECOM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91" y="671979"/>
            <a:ext cx="7049818" cy="4418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218" y="4548448"/>
            <a:ext cx="4124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https://archive.ics.uci.edu/ml/datasets/SECOM</a:t>
            </a:r>
            <a:endParaRPr lang="en-GB" sz="16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63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642486"/>
            <a:ext cx="3068152" cy="32495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4807" y="3910014"/>
            <a:ext cx="5202187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We want to predict fails in the future.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62354" y="3823246"/>
            <a:ext cx="382454" cy="21261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7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ML Problem – Pass/Fail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Inputs</a:t>
            </a:r>
          </a:p>
          <a:p>
            <a:pPr lvl="1"/>
            <a:r>
              <a:rPr lang="en-GB" dirty="0"/>
              <a:t>591 features</a:t>
            </a:r>
          </a:p>
          <a:p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lvl="1"/>
            <a:r>
              <a:rPr lang="en-GB" dirty="0"/>
              <a:t>Classification</a:t>
            </a:r>
          </a:p>
          <a:p>
            <a:pPr lvl="2"/>
            <a:r>
              <a:rPr lang="en-GB" dirty="0"/>
              <a:t>-1 = pass</a:t>
            </a:r>
          </a:p>
          <a:p>
            <a:pPr lvl="2"/>
            <a:r>
              <a:rPr lang="en-GB" dirty="0"/>
              <a:t>1 = fail</a:t>
            </a:r>
          </a:p>
          <a:p>
            <a:r>
              <a:rPr lang="en-GB" dirty="0">
                <a:solidFill>
                  <a:schemeClr val="tx1"/>
                </a:solidFill>
              </a:rPr>
              <a:t>Size: 1567 Samples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270656"/>
            <a:ext cx="3615767" cy="2880000"/>
          </a:xfrm>
        </p:spPr>
      </p:pic>
    </p:spTree>
    <p:extLst>
      <p:ext uri="{BB962C8B-B14F-4D97-AF65-F5344CB8AC3E}">
        <p14:creationId xmlns:p14="http://schemas.microsoft.com/office/powerpoint/2010/main" val="28970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3574" y="740588"/>
            <a:ext cx="373658" cy="3929654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627231" y="740588"/>
            <a:ext cx="8406409" cy="3929654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222915" y="140187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Features (Numeric)</a:t>
            </a:r>
            <a:endParaRPr lang="en-GB" sz="2800" dirty="0">
              <a:solidFill>
                <a:schemeClr val="bg1"/>
              </a:solidFill>
              <a:highlight>
                <a:srgbClr val="800080"/>
              </a:highlight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892" y="3751080"/>
            <a:ext cx="434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ID (excluded from modeling)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27232" y="3358055"/>
            <a:ext cx="383422" cy="39302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0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249" y="740588"/>
            <a:ext cx="7748751" cy="3929654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85635" y="114026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Features (Numeric)</a:t>
            </a:r>
            <a:endParaRPr lang="en-GB" sz="2800" dirty="0">
              <a:solidFill>
                <a:schemeClr val="bg1"/>
              </a:solidFill>
              <a:highlight>
                <a:srgbClr val="800080"/>
              </a:highlight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2067" y="2727950"/>
            <a:ext cx="3788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Response (Classification)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-1 (Pass) or 1 (Fail)</a:t>
            </a:r>
            <a:endParaRPr lang="en-GB" sz="2800" dirty="0">
              <a:solidFill>
                <a:schemeClr val="tx1"/>
              </a:solidFill>
              <a:highlight>
                <a:srgbClr val="FFFF00"/>
              </a:highlight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99457" y="2023142"/>
            <a:ext cx="2107310" cy="781244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287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8713</TotalTime>
  <Words>604</Words>
  <Application>Microsoft Office PowerPoint</Application>
  <PresentationFormat>On-screen Show (16:9)</PresentationFormat>
  <Paragraphs>180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Times New Roman</vt:lpstr>
      <vt:lpstr>Custom Design</vt:lpstr>
      <vt:lpstr>H2O for Internet of Things</vt:lpstr>
      <vt:lpstr>Agenda</vt:lpstr>
      <vt:lpstr>Data and Code</vt:lpstr>
      <vt:lpstr>PowerPoint Presentation</vt:lpstr>
      <vt:lpstr>Data for Use Case 1: SECOM</vt:lpstr>
      <vt:lpstr>PowerPoint Presentation</vt:lpstr>
      <vt:lpstr>The ML Problem – Pass/Fail</vt:lpstr>
      <vt:lpstr>PowerPoint Presentation</vt:lpstr>
      <vt:lpstr>PowerPoint Presentation</vt:lpstr>
      <vt:lpstr>PowerPoint Presentation</vt:lpstr>
      <vt:lpstr>step_01_install_packages.R</vt:lpstr>
      <vt:lpstr>PowerPoint Presentation</vt:lpstr>
      <vt:lpstr>step_02_exploratory_analysis.R</vt:lpstr>
      <vt:lpstr>step_02_exploratory_analysis.R</vt:lpstr>
      <vt:lpstr>Use H2O Flow (localhost:54321)</vt:lpstr>
      <vt:lpstr>PowerPoint Presentation</vt:lpstr>
      <vt:lpstr>step_03_basic_models.R</vt:lpstr>
      <vt:lpstr>step_03_basic_models.R</vt:lpstr>
      <vt:lpstr>step_03_basic_models.R</vt:lpstr>
      <vt:lpstr>step_03_basic_models.R</vt:lpstr>
      <vt:lpstr>Use H2O Flow (localhost:54321)</vt:lpstr>
      <vt:lpstr>step_03_basic_models.R</vt:lpstr>
      <vt:lpstr>Advanced Procedures</vt:lpstr>
      <vt:lpstr>PowerPoint Presentation</vt:lpstr>
      <vt:lpstr>Anomaly (Outlier) Detection</vt:lpstr>
      <vt:lpstr>Deep Autoencoder for Anomaly Detection</vt:lpstr>
      <vt:lpstr>MNIST Example – The Good Ones</vt:lpstr>
      <vt:lpstr>MNIST Example – The Bad Ones</vt:lpstr>
      <vt:lpstr>MNIST Example – The Ugly Ones</vt:lpstr>
      <vt:lpstr>use_case_2_anomaly_detection.R</vt:lpstr>
      <vt:lpstr>use_case_2_anomaly_detection.R</vt:lpstr>
      <vt:lpstr>End of Second Talk –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976</cp:revision>
  <cp:lastPrinted>2016-09-28T15:59:49Z</cp:lastPrinted>
  <dcterms:created xsi:type="dcterms:W3CDTF">2015-09-15T15:26:47Z</dcterms:created>
  <dcterms:modified xsi:type="dcterms:W3CDTF">2016-10-10T09:36:56Z</dcterms:modified>
</cp:coreProperties>
</file>